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3" r:id="rId4"/>
    <p:sldId id="270" r:id="rId5"/>
    <p:sldId id="259" r:id="rId6"/>
    <p:sldId id="257" r:id="rId7"/>
    <p:sldId id="261" r:id="rId8"/>
    <p:sldId id="262" r:id="rId9"/>
    <p:sldId id="266" r:id="rId10"/>
    <p:sldId id="268" r:id="rId11"/>
    <p:sldId id="264" r:id="rId12"/>
    <p:sldId id="265" r:id="rId13"/>
    <p:sldId id="274" r:id="rId14"/>
    <p:sldId id="276" r:id="rId15"/>
    <p:sldId id="278" r:id="rId16"/>
    <p:sldId id="282" r:id="rId17"/>
    <p:sldId id="277" r:id="rId18"/>
    <p:sldId id="272" r:id="rId19"/>
    <p:sldId id="279" r:id="rId20"/>
    <p:sldId id="280" r:id="rId21"/>
    <p:sldId id="284" r:id="rId22"/>
    <p:sldId id="271" r:id="rId23"/>
    <p:sldId id="26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FF13-FEE6-43E0-83F9-12942D7A0BE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31A4-BCD5-4631-AE78-2DDEE1BB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93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FF13-FEE6-43E0-83F9-12942D7A0BE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31A4-BCD5-4631-AE78-2DDEE1BB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60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FF13-FEE6-43E0-83F9-12942D7A0BE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31A4-BCD5-4631-AE78-2DDEE1BB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89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FF13-FEE6-43E0-83F9-12942D7A0BE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31A4-BCD5-4631-AE78-2DDEE1BB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412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FF13-FEE6-43E0-83F9-12942D7A0BE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31A4-BCD5-4631-AE78-2DDEE1BB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98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FF13-FEE6-43E0-83F9-12942D7A0BE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31A4-BCD5-4631-AE78-2DDEE1BB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732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FF13-FEE6-43E0-83F9-12942D7A0BE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31A4-BCD5-4631-AE78-2DDEE1BB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211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FF13-FEE6-43E0-83F9-12942D7A0BE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31A4-BCD5-4631-AE78-2DDEE1BB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13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FF13-FEE6-43E0-83F9-12942D7A0BE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31A4-BCD5-4631-AE78-2DDEE1BB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663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FF13-FEE6-43E0-83F9-12942D7A0BE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31A4-BCD5-4631-AE78-2DDEE1BB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653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7FF13-FEE6-43E0-83F9-12942D7A0BE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231A4-BCD5-4631-AE78-2DDEE1BB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919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7FF13-FEE6-43E0-83F9-12942D7A0BE9}" type="datetimeFigureOut">
              <a:rPr lang="en-US" smtClean="0"/>
              <a:t>12/2/2016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231A4-BCD5-4631-AE78-2DDEE1BB1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568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318422"/>
          </a:xfrm>
        </p:spPr>
        <p:txBody>
          <a:bodyPr>
            <a:normAutofit fontScale="90000"/>
          </a:bodyPr>
          <a:lstStyle/>
          <a:p>
            <a:r>
              <a:rPr lang="en-US" dirty="0"/>
              <a:t>CASA 1000</a:t>
            </a:r>
            <a:br>
              <a:rPr lang="en-US" dirty="0"/>
            </a:br>
            <a:r>
              <a:rPr lang="en-US" dirty="0"/>
              <a:t> SANGTUDA-NOWSHERA HVDC PACKAGE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PRE-BID MEETING AT DUBAI</a:t>
            </a:r>
          </a:p>
          <a:p>
            <a:r>
              <a:rPr lang="en-US" dirty="0"/>
              <a:t>05-12-2016</a:t>
            </a:r>
          </a:p>
        </p:txBody>
      </p:sp>
    </p:spTree>
    <p:extLst>
      <p:ext uri="{BB962C8B-B14F-4D97-AF65-F5344CB8AC3E}">
        <p14:creationId xmlns:p14="http://schemas.microsoft.com/office/powerpoint/2010/main" val="2638639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5"/>
            <a:ext cx="10515600" cy="1075765"/>
          </a:xfrm>
        </p:spPr>
        <p:txBody>
          <a:bodyPr/>
          <a:lstStyle/>
          <a:p>
            <a:r>
              <a:rPr lang="en-US" dirty="0"/>
              <a:t> CASA-1000, HVDC PACKAGE . GENERAL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75765"/>
            <a:ext cx="10515600" cy="9343772"/>
          </a:xfrm>
        </p:spPr>
        <p:txBody>
          <a:bodyPr>
            <a:normAutofit/>
          </a:bodyPr>
          <a:lstStyle/>
          <a:p>
            <a:r>
              <a:rPr lang="en-US" dirty="0"/>
              <a:t>Status of Acquisition of Site location at </a:t>
            </a:r>
            <a:r>
              <a:rPr lang="en-US" dirty="0" err="1"/>
              <a:t>Nowshera</a:t>
            </a:r>
            <a:r>
              <a:rPr lang="en-US" dirty="0"/>
              <a:t> and </a:t>
            </a:r>
            <a:r>
              <a:rPr lang="en-US" dirty="0" err="1"/>
              <a:t>Sangtuda</a:t>
            </a:r>
            <a:endParaRPr lang="en-US" dirty="0"/>
          </a:p>
          <a:p>
            <a:r>
              <a:rPr lang="en-US" dirty="0"/>
              <a:t>Latest project map to show project locations</a:t>
            </a:r>
          </a:p>
          <a:p>
            <a:r>
              <a:rPr lang="en-US" dirty="0"/>
              <a:t>Visit of site location by Bidder(s) with the permission of Employers</a:t>
            </a:r>
          </a:p>
          <a:p>
            <a:r>
              <a:rPr lang="en-US" dirty="0"/>
              <a:t>Security of Personnel &amp; operations be managed at site during bidding stage ( e.g. site and soil survey) and during execution</a:t>
            </a:r>
          </a:p>
          <a:p>
            <a:r>
              <a:rPr lang="en-US" dirty="0"/>
              <a:t>Is there any secured residential compound for contractors personnel?</a:t>
            </a:r>
          </a:p>
          <a:p>
            <a:r>
              <a:rPr lang="en-US" dirty="0"/>
              <a:t>Supporting letter for obtaining Visa </a:t>
            </a:r>
          </a:p>
          <a:p>
            <a:r>
              <a:rPr lang="en-US" dirty="0"/>
              <a:t>A copy of CASA REA EMP for Tajikistan &amp; Pakistan</a:t>
            </a:r>
          </a:p>
          <a:p>
            <a:r>
              <a:rPr lang="en-US" dirty="0"/>
              <a:t>Who owns HVDC converter Stations and HVDC line once completed?</a:t>
            </a:r>
          </a:p>
          <a:p>
            <a:r>
              <a:rPr lang="en-US" dirty="0"/>
              <a:t>Who will operate the HVDC Link ?</a:t>
            </a:r>
          </a:p>
          <a:p>
            <a:r>
              <a:rPr lang="en-US" dirty="0"/>
              <a:t>  Road surveys for heavy cargo transportation or any constraint 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974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CASA-1000, HVDC PACKAGE . PART-1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2301"/>
            <a:ext cx="10515600" cy="5137608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dirty="0"/>
              <a:t>ELECTRONIC BID SUBMISSION; </a:t>
            </a:r>
          </a:p>
          <a:p>
            <a:pPr marL="0" indent="0">
              <a:buNone/>
            </a:pPr>
            <a:r>
              <a:rPr lang="en-US" dirty="0"/>
              <a:t>   - Refer BDS ITB 21.1- It is not Permitted.</a:t>
            </a:r>
          </a:p>
          <a:p>
            <a:pPr marL="0" indent="0">
              <a:buNone/>
            </a:pPr>
            <a:r>
              <a:rPr lang="en-US" dirty="0"/>
              <a:t>      However , the Bidder should submit an Electronic copy for</a:t>
            </a:r>
          </a:p>
          <a:p>
            <a:pPr marL="0" indent="0">
              <a:buNone/>
            </a:pPr>
            <a:r>
              <a:rPr lang="en-US" dirty="0"/>
              <a:t>      internal use of Employers. Shall not be considered for Evaluation</a:t>
            </a:r>
          </a:p>
          <a:p>
            <a:r>
              <a:rPr lang="en-US" dirty="0"/>
              <a:t> BID SECURITY/ Other Guarantees</a:t>
            </a:r>
          </a:p>
          <a:p>
            <a:pPr marL="0" indent="0">
              <a:buNone/>
            </a:pPr>
            <a:r>
              <a:rPr lang="en-US" dirty="0"/>
              <a:t>    In case of a Bid from Joint Venture, the Bid Security in the name of the  JV.     Not in the name of Lead Partner or other partners</a:t>
            </a:r>
          </a:p>
          <a:p>
            <a:r>
              <a:rPr lang="en-US" dirty="0"/>
              <a:t>Construction of Contract;</a:t>
            </a:r>
          </a:p>
          <a:p>
            <a:pPr marL="0" indent="0">
              <a:buNone/>
            </a:pPr>
            <a:r>
              <a:rPr lang="en-US" dirty="0"/>
              <a:t>   What will be contractual arrangement at Execution stage? Will it be one   contract signed with IGC? If two separate contracts , will there be an umbrella agreements( as T&amp;C s and Provisions on one side can impact the other side)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492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CASA-1000, HVDC PACKAGE . PART-1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0898"/>
            <a:ext cx="10515600" cy="5288437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   Construction of Contract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- Total </a:t>
            </a:r>
            <a:r>
              <a:rPr lang="en-US" b="1" dirty="0"/>
              <a:t>Six (6)</a:t>
            </a:r>
            <a:r>
              <a:rPr lang="en-US" dirty="0"/>
              <a:t> Contract</a:t>
            </a:r>
          </a:p>
          <a:p>
            <a:pPr marL="0" indent="0">
              <a:buNone/>
            </a:pPr>
            <a:r>
              <a:rPr lang="en-US" dirty="0"/>
              <a:t>   - Separate contracts( </a:t>
            </a:r>
            <a:r>
              <a:rPr lang="en-US" b="1" dirty="0"/>
              <a:t>Total-4 No</a:t>
            </a:r>
            <a:r>
              <a:rPr lang="en-US" dirty="0"/>
              <a:t>s) Country wise (2 no) for the Project;</a:t>
            </a:r>
          </a:p>
          <a:p>
            <a:pPr marL="0" indent="0">
              <a:buNone/>
            </a:pPr>
            <a:r>
              <a:rPr lang="en-US" b="1" dirty="0"/>
              <a:t>      Tajikistan -2 ( Nos ) and Pakistan -2 ( Nos)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b="1" dirty="0"/>
              <a:t>First Contract- </a:t>
            </a:r>
            <a:r>
              <a:rPr lang="en-US" dirty="0"/>
              <a:t>For supply of plant &amp; equipment from abroad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b="1" dirty="0"/>
              <a:t>Second Contract</a:t>
            </a:r>
            <a:r>
              <a:rPr lang="en-US" dirty="0"/>
              <a:t>- Rest of the supplies and services within each    of </a:t>
            </a:r>
          </a:p>
          <a:p>
            <a:pPr marL="0" indent="0">
              <a:buNone/>
            </a:pPr>
            <a:r>
              <a:rPr lang="en-US" dirty="0"/>
              <a:t>                                       the country.</a:t>
            </a:r>
          </a:p>
          <a:p>
            <a:pPr marL="0" indent="0">
              <a:buNone/>
            </a:pPr>
            <a:r>
              <a:rPr lang="en-US" dirty="0"/>
              <a:t>       </a:t>
            </a:r>
            <a:r>
              <a:rPr lang="en-US" b="1" dirty="0"/>
              <a:t>Cross Fall breach clause amongst 4 contracts</a:t>
            </a:r>
          </a:p>
          <a:p>
            <a:pPr marL="0" indent="0">
              <a:buNone/>
            </a:pPr>
            <a:r>
              <a:rPr lang="en-US" dirty="0"/>
              <a:t>  - Separate contracts ( </a:t>
            </a:r>
            <a:r>
              <a:rPr lang="en-US" b="1" dirty="0"/>
              <a:t>Total- 2 Nos) </a:t>
            </a:r>
            <a:r>
              <a:rPr lang="en-US" dirty="0"/>
              <a:t>for </a:t>
            </a:r>
            <a:r>
              <a:rPr lang="en-US" b="1" dirty="0"/>
              <a:t>Maintenance Support Services</a:t>
            </a:r>
          </a:p>
          <a:p>
            <a:pPr marL="0" indent="0">
              <a:buNone/>
            </a:pPr>
            <a:r>
              <a:rPr lang="en-US" dirty="0"/>
              <a:t>     </a:t>
            </a:r>
            <a:r>
              <a:rPr lang="en-US" b="1" dirty="0" err="1"/>
              <a:t>Tajakistan</a:t>
            </a:r>
            <a:r>
              <a:rPr lang="en-US" b="1" dirty="0"/>
              <a:t>- 1 No and Pakistan -1 No</a:t>
            </a:r>
          </a:p>
          <a:p>
            <a:pPr marL="0" indent="0">
              <a:buNone/>
            </a:pPr>
            <a:r>
              <a:rPr lang="en-US" b="1" dirty="0"/>
              <a:t>      Cross Fall breach clause amongst these 2 contracts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b="1" dirty="0"/>
              <a:t>No cross fall clause on Project Contracts and Maintenance Support services    contract</a:t>
            </a:r>
          </a:p>
        </p:txBody>
      </p:sp>
    </p:spTree>
    <p:extLst>
      <p:ext uri="{BB962C8B-B14F-4D97-AF65-F5344CB8AC3E}">
        <p14:creationId xmlns:p14="http://schemas.microsoft.com/office/powerpoint/2010/main" val="3411460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CASA-1000, HVDC PACKAGE . PART-1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6886"/>
            <a:ext cx="10515600" cy="5147035"/>
          </a:xfrm>
        </p:spPr>
        <p:txBody>
          <a:bodyPr>
            <a:normAutofit/>
          </a:bodyPr>
          <a:lstStyle/>
          <a:p>
            <a:r>
              <a:rPr lang="en-US" dirty="0"/>
              <a:t>EXCLUSIVENESS or UNIQUENESS of Joint Deed of Undertaking OR can join more than one Bidder</a:t>
            </a:r>
          </a:p>
          <a:p>
            <a:r>
              <a:rPr lang="en-US" dirty="0"/>
              <a:t>What is the reasoning of Joint of Under Taking ( Jointly &amp; Several Responsibility)</a:t>
            </a:r>
          </a:p>
          <a:p>
            <a:r>
              <a:rPr lang="en-US" dirty="0"/>
              <a:t>The Qualification Criteria as defined in Section III (2.3.1) and average annual turnover requirements (2.3.2) is applicable for legal entities wishing to enter in to a consortium for tax reasons but belonging to the same group</a:t>
            </a:r>
          </a:p>
          <a:p>
            <a:r>
              <a:rPr lang="en-US" dirty="0"/>
              <a:t>Being the First HVDC project in both countries similar job shall be considered as only substation job for the assignee(s)</a:t>
            </a:r>
          </a:p>
        </p:txBody>
      </p:sp>
    </p:spTree>
    <p:extLst>
      <p:ext uri="{BB962C8B-B14F-4D97-AF65-F5344CB8AC3E}">
        <p14:creationId xmlns:p14="http://schemas.microsoft.com/office/powerpoint/2010/main" val="7879307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CASA-1000, HVDC PACKAGE . PART-3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3371"/>
            <a:ext cx="10515600" cy="5366658"/>
          </a:xfrm>
        </p:spPr>
        <p:txBody>
          <a:bodyPr>
            <a:normAutofit/>
          </a:bodyPr>
          <a:lstStyle/>
          <a:p>
            <a:r>
              <a:rPr lang="en-US" dirty="0"/>
              <a:t>The Liquidated damages  for functional </a:t>
            </a:r>
            <a:r>
              <a:rPr lang="en-US" dirty="0" err="1"/>
              <a:t>gurantees</a:t>
            </a:r>
            <a:r>
              <a:rPr lang="en-US" dirty="0"/>
              <a:t> should not exceed X % of contract value</a:t>
            </a:r>
          </a:p>
          <a:p>
            <a:r>
              <a:rPr lang="en-US" dirty="0"/>
              <a:t>The Defect Liability Period should not exceed 2 Years from taking over or 3 years from the date of Delivery which ever earlier. The extended Defect Liability Period should not exceed three years from taking over</a:t>
            </a:r>
          </a:p>
          <a:p>
            <a:r>
              <a:rPr lang="en-US" dirty="0"/>
              <a:t>Force Majeure shall not include “ Govt actions/restrictions, threats from any </a:t>
            </a:r>
            <a:r>
              <a:rPr lang="en-US" dirty="0" err="1"/>
              <a:t>organizations,any</a:t>
            </a:r>
            <a:r>
              <a:rPr lang="en-US" dirty="0"/>
              <a:t> fatal incident at site and communicable diseases”</a:t>
            </a:r>
          </a:p>
          <a:p>
            <a:r>
              <a:rPr lang="en-US" dirty="0"/>
              <a:t>Two contracts for Two Terminal stations in Tajikistan and Pakistan. Pl confirm that it will be governed by individual country law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089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CASA-1000, HVDC PACKAGE . PART-3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34910"/>
            <a:ext cx="10515600" cy="5623089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  <a:p>
            <a:r>
              <a:rPr lang="en-US" dirty="0"/>
              <a:t>Clarify the responsibilities of the Contractor and of the Employer on the payment of Duties, sales tax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What is the  applicable Tax on Design, Engineering , Civil &amp; Erection portion of the contract and Who shall bear it ?</a:t>
            </a:r>
          </a:p>
          <a:p>
            <a:r>
              <a:rPr lang="en-US" dirty="0"/>
              <a:t>What shall be the payment mechanism as it involves two Utilities and two countries ?</a:t>
            </a:r>
          </a:p>
          <a:p>
            <a:pPr marL="0" indent="0">
              <a:buNone/>
            </a:pPr>
            <a:r>
              <a:rPr lang="en-US" dirty="0"/>
              <a:t>    - Whether the Contractor raise </a:t>
            </a:r>
            <a:r>
              <a:rPr lang="en-US" dirty="0" err="1"/>
              <a:t>Sangtuda</a:t>
            </a:r>
            <a:r>
              <a:rPr lang="en-US" dirty="0"/>
              <a:t> and </a:t>
            </a:r>
            <a:r>
              <a:rPr lang="en-US" dirty="0" err="1"/>
              <a:t>Nowshera</a:t>
            </a:r>
            <a:r>
              <a:rPr lang="en-US" dirty="0"/>
              <a:t> related </a:t>
            </a:r>
          </a:p>
          <a:p>
            <a:pPr marL="0" indent="0">
              <a:buNone/>
            </a:pPr>
            <a:r>
              <a:rPr lang="en-US" dirty="0"/>
              <a:t>       invoices to Tajikistan and Pakistan Utility respectively?</a:t>
            </a:r>
          </a:p>
          <a:p>
            <a:pPr marL="0" indent="0">
              <a:buNone/>
            </a:pPr>
            <a:r>
              <a:rPr lang="en-US" dirty="0"/>
              <a:t>    - How shall LC opened whether common for the entire project or </a:t>
            </a:r>
          </a:p>
          <a:p>
            <a:pPr marL="0" indent="0">
              <a:buNone/>
            </a:pPr>
            <a:r>
              <a:rPr lang="en-US" dirty="0"/>
              <a:t>       Separate LC for each Country contract?</a:t>
            </a:r>
          </a:p>
          <a:p>
            <a:pPr marL="0" indent="0">
              <a:buNone/>
            </a:pPr>
            <a:r>
              <a:rPr lang="en-US" dirty="0"/>
              <a:t>     - Whether both the contracts shall be treated independently with   </a:t>
            </a:r>
          </a:p>
          <a:p>
            <a:pPr marL="0" indent="0">
              <a:buNone/>
            </a:pPr>
            <a:r>
              <a:rPr lang="en-US" dirty="0"/>
              <a:t>        independent administrative structure or common structure </a:t>
            </a:r>
          </a:p>
          <a:p>
            <a:pPr marL="0" indent="0">
              <a:buNone/>
            </a:pPr>
            <a:r>
              <a:rPr lang="en-US" dirty="0"/>
              <a:t>        for better co-ordination</a:t>
            </a:r>
          </a:p>
        </p:txBody>
      </p:sp>
    </p:spTree>
    <p:extLst>
      <p:ext uri="{BB962C8B-B14F-4D97-AF65-F5344CB8AC3E}">
        <p14:creationId xmlns:p14="http://schemas.microsoft.com/office/powerpoint/2010/main" val="744952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CASA-1000, HVDC PACKAGE . PART-3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34910"/>
            <a:ext cx="10515600" cy="5623089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Project Completion Period;</a:t>
            </a:r>
          </a:p>
          <a:p>
            <a:pPr marL="0" indent="0">
              <a:buNone/>
            </a:pPr>
            <a:r>
              <a:rPr lang="en-US" dirty="0"/>
              <a:t>   Project completion time is short given the complexity and location of </a:t>
            </a:r>
          </a:p>
          <a:p>
            <a:pPr marL="0" indent="0">
              <a:buNone/>
            </a:pPr>
            <a:r>
              <a:rPr lang="en-US" dirty="0"/>
              <a:t>   project. Completion Period be extended to 48 Months.</a:t>
            </a:r>
          </a:p>
          <a:p>
            <a:r>
              <a:rPr lang="en-US" dirty="0"/>
              <a:t>Change order shall be restricted to X% of contract price. No negative change order</a:t>
            </a:r>
          </a:p>
          <a:p>
            <a:r>
              <a:rPr lang="en-US" dirty="0"/>
              <a:t>Termination shall be in full and no termination shall be on a part of the facilities.</a:t>
            </a:r>
          </a:p>
        </p:txBody>
      </p:sp>
    </p:spTree>
    <p:extLst>
      <p:ext uri="{BB962C8B-B14F-4D97-AF65-F5344CB8AC3E}">
        <p14:creationId xmlns:p14="http://schemas.microsoft.com/office/powerpoint/2010/main" val="1650640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CASA-1000, HVDC PACKAGE . PART-3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23967"/>
          </a:xfrm>
        </p:spPr>
        <p:txBody>
          <a:bodyPr>
            <a:normAutofit/>
          </a:bodyPr>
          <a:lstStyle/>
          <a:p>
            <a:r>
              <a:rPr lang="en-US" dirty="0"/>
              <a:t>Time Limit for Drawing/Document Approval by the Employer</a:t>
            </a:r>
          </a:p>
          <a:p>
            <a:r>
              <a:rPr lang="en-US" dirty="0"/>
              <a:t>Sole &amp; Exclusive remedy</a:t>
            </a:r>
          </a:p>
          <a:p>
            <a:pPr marL="0" indent="0">
              <a:buNone/>
            </a:pPr>
            <a:r>
              <a:rPr lang="en-US" dirty="0"/>
              <a:t>   The remedies provided under the contract shall be the sole and 	</a:t>
            </a:r>
          </a:p>
          <a:p>
            <a:pPr marL="0" indent="0">
              <a:buNone/>
            </a:pPr>
            <a:r>
              <a:rPr lang="en-US" dirty="0"/>
              <a:t>   exclusive remedy available to the Employer to the exclusion of any </a:t>
            </a:r>
          </a:p>
          <a:p>
            <a:pPr marL="0" indent="0">
              <a:buNone/>
            </a:pPr>
            <a:r>
              <a:rPr lang="en-US" dirty="0"/>
              <a:t>   other remedies available under law or otherwise</a:t>
            </a:r>
          </a:p>
          <a:p>
            <a:r>
              <a:rPr lang="en-US" dirty="0"/>
              <a:t>Please specify clearly what responsibilities the contractor is expected to take regarding security arrangements in the project</a:t>
            </a:r>
          </a:p>
          <a:p>
            <a:r>
              <a:rPr lang="en-US" dirty="0"/>
              <a:t>Please provide a detailed security plan for the project, including the specific sites </a:t>
            </a:r>
          </a:p>
          <a:p>
            <a:r>
              <a:rPr lang="en-US" dirty="0"/>
              <a:t>Request to extent First Stage  Bid submission to End April’17</a:t>
            </a:r>
          </a:p>
        </p:txBody>
      </p:sp>
    </p:spTree>
    <p:extLst>
      <p:ext uri="{BB962C8B-B14F-4D97-AF65-F5344CB8AC3E}">
        <p14:creationId xmlns:p14="http://schemas.microsoft.com/office/powerpoint/2010/main" val="37107798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                   TECHNICAL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9190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CASA-1000, HVDC PACKAGE . PART-2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4594"/>
            <a:ext cx="10515600" cy="492079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Geological/Weather information</a:t>
            </a:r>
          </a:p>
          <a:p>
            <a:pPr marL="0" indent="0">
              <a:buNone/>
            </a:pPr>
            <a:r>
              <a:rPr lang="en-US" dirty="0"/>
              <a:t>   -Detail survey &amp; soil investigation report ( Geo-technical &amp; resistivity)    	of the converter locations at </a:t>
            </a:r>
            <a:r>
              <a:rPr lang="en-US" dirty="0" err="1"/>
              <a:t>Sangtuda</a:t>
            </a:r>
            <a:r>
              <a:rPr lang="en-US" dirty="0"/>
              <a:t> and </a:t>
            </a:r>
            <a:r>
              <a:rPr lang="en-US" dirty="0" err="1"/>
              <a:t>Nowshera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- Cooling Water Temperature at </a:t>
            </a:r>
            <a:r>
              <a:rPr lang="en-US" dirty="0" err="1"/>
              <a:t>Sangtuda</a:t>
            </a:r>
            <a:r>
              <a:rPr lang="en-US" dirty="0"/>
              <a:t> &amp; </a:t>
            </a:r>
            <a:r>
              <a:rPr lang="en-US" dirty="0" err="1"/>
              <a:t>Nowshera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- Solar radiation strength in W/sq. cm</a:t>
            </a:r>
          </a:p>
          <a:p>
            <a:pPr marL="0" indent="0">
              <a:buNone/>
            </a:pPr>
            <a:r>
              <a:rPr lang="en-US" dirty="0"/>
              <a:t>   - Seismic horizontal acceleration of </a:t>
            </a:r>
            <a:r>
              <a:rPr lang="en-US" dirty="0" err="1"/>
              <a:t>Sangtuda</a:t>
            </a:r>
            <a:r>
              <a:rPr lang="en-US" dirty="0"/>
              <a:t> , </a:t>
            </a:r>
            <a:r>
              <a:rPr lang="en-US" dirty="0" err="1"/>
              <a:t>pl</a:t>
            </a:r>
            <a:r>
              <a:rPr lang="en-US" dirty="0"/>
              <a:t> clarify what does </a:t>
            </a:r>
          </a:p>
          <a:p>
            <a:pPr marL="0" indent="0">
              <a:buNone/>
            </a:pPr>
            <a:r>
              <a:rPr lang="en-US" dirty="0"/>
              <a:t>      mean by “Third category ,7” in terms of horizontal acceleration “g”</a:t>
            </a:r>
          </a:p>
          <a:p>
            <a:pPr marL="0" indent="0">
              <a:buNone/>
            </a:pPr>
            <a:r>
              <a:rPr lang="en-US" dirty="0"/>
              <a:t>   - Environmental data of Afghanistan be provided</a:t>
            </a:r>
          </a:p>
          <a:p>
            <a:r>
              <a:rPr lang="en-US" dirty="0"/>
              <a:t>Repeater stations be deleted from the present scope.</a:t>
            </a:r>
          </a:p>
          <a:p>
            <a:r>
              <a:rPr lang="en-US" dirty="0"/>
              <a:t>Obligation of Contractor in context of Environmental &amp; Social Mitigation measures shall be clearly spelled out.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937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SANGTUDA-NOWSHERA HVDC PACKAGE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3711"/>
          </a:xfrm>
        </p:spPr>
        <p:txBody>
          <a:bodyPr>
            <a:normAutofit/>
          </a:bodyPr>
          <a:lstStyle/>
          <a:p>
            <a:r>
              <a:rPr lang="en-US" dirty="0"/>
              <a:t>Questions Broadly categorized under Three(3) Heads;</a:t>
            </a:r>
          </a:p>
          <a:p>
            <a:pPr marL="0" indent="0">
              <a:buNone/>
            </a:pPr>
            <a:r>
              <a:rPr lang="en-US" dirty="0"/>
              <a:t>   -  Issues need discussions for Clarification /Conclusion</a:t>
            </a:r>
          </a:p>
          <a:p>
            <a:pPr marL="0" indent="0">
              <a:buNone/>
            </a:pPr>
            <a:r>
              <a:rPr lang="en-US" dirty="0"/>
              <a:t>   - Clarifications/Additional Information to be issued in writing</a:t>
            </a:r>
          </a:p>
          <a:p>
            <a:pPr marL="0" indent="0">
              <a:buNone/>
            </a:pPr>
            <a:r>
              <a:rPr lang="en-US" dirty="0"/>
              <a:t>   - Missing Information/Typo Errors to be issued in writing</a:t>
            </a:r>
          </a:p>
          <a:p>
            <a:r>
              <a:rPr lang="en-US" dirty="0"/>
              <a:t>Based on the discussions on the Pre-Bid Meeting, the following documents shall be issued to all the Bidders</a:t>
            </a:r>
          </a:p>
          <a:p>
            <a:pPr marL="0" indent="0">
              <a:buNone/>
            </a:pPr>
            <a:r>
              <a:rPr lang="en-US" dirty="0"/>
              <a:t>    -Records notes of Discussions, </a:t>
            </a:r>
          </a:p>
          <a:p>
            <a:pPr marL="0" indent="0">
              <a:buNone/>
            </a:pPr>
            <a:r>
              <a:rPr lang="en-US" dirty="0"/>
              <a:t>    - Clarifications and additional/missing information  </a:t>
            </a:r>
          </a:p>
          <a:p>
            <a:pPr marL="0" indent="0">
              <a:buNone/>
            </a:pPr>
            <a:r>
              <a:rPr lang="en-US" dirty="0"/>
              <a:t>    - Amendments wherever required</a:t>
            </a:r>
          </a:p>
        </p:txBody>
      </p:sp>
    </p:spTree>
    <p:extLst>
      <p:ext uri="{BB962C8B-B14F-4D97-AF65-F5344CB8AC3E}">
        <p14:creationId xmlns:p14="http://schemas.microsoft.com/office/powerpoint/2010/main" val="16832250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CASA-1000, HVDC PACKAGE . PART-2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1546"/>
            <a:ext cx="10515600" cy="520209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Auxiliary Supply sources converter stations at </a:t>
            </a:r>
            <a:r>
              <a:rPr lang="en-US" dirty="0" err="1"/>
              <a:t>Sangtuda</a:t>
            </a:r>
            <a:r>
              <a:rPr lang="en-US" dirty="0"/>
              <a:t> &amp; </a:t>
            </a:r>
            <a:r>
              <a:rPr lang="en-US" dirty="0" err="1"/>
              <a:t>Nowshera</a:t>
            </a:r>
            <a:endParaRPr lang="en-US" dirty="0"/>
          </a:p>
          <a:p>
            <a:r>
              <a:rPr lang="en-US" dirty="0"/>
              <a:t>Power Supply arrangement for charging the HVDC line during 7 months non operational period</a:t>
            </a:r>
          </a:p>
          <a:p>
            <a:r>
              <a:rPr lang="en-US" dirty="0"/>
              <a:t>Monopolar Power flow of 5% is low , be enhanced to 10%</a:t>
            </a:r>
          </a:p>
          <a:p>
            <a:r>
              <a:rPr lang="en-US" dirty="0"/>
              <a:t>Power System Network Data of Tajikistan and Pakistan existing &amp; future.</a:t>
            </a:r>
          </a:p>
          <a:p>
            <a:r>
              <a:rPr lang="en-US" dirty="0"/>
              <a:t>Details like layout &amp; SLD of Existing 500 kV </a:t>
            </a:r>
            <a:r>
              <a:rPr lang="en-US" dirty="0" err="1"/>
              <a:t>Nowshera</a:t>
            </a:r>
            <a:r>
              <a:rPr lang="en-US" dirty="0"/>
              <a:t> Substation &amp; 500 &amp; 220 kV </a:t>
            </a:r>
            <a:r>
              <a:rPr lang="en-US" dirty="0" err="1"/>
              <a:t>Sangtuda</a:t>
            </a:r>
            <a:r>
              <a:rPr lang="en-US" dirty="0"/>
              <a:t> Substation along with distances. Control &amp; Protection details of </a:t>
            </a:r>
            <a:r>
              <a:rPr lang="en-US"/>
              <a:t>interconnecting facilities.</a:t>
            </a:r>
            <a:endParaRPr lang="en-US" dirty="0"/>
          </a:p>
          <a:p>
            <a:r>
              <a:rPr lang="en-US" dirty="0"/>
              <a:t>Details of HVDC line , Optical </a:t>
            </a:r>
            <a:r>
              <a:rPr lang="en-US" dirty="0" err="1"/>
              <a:t>fibre</a:t>
            </a:r>
            <a:r>
              <a:rPr lang="en-US" dirty="0"/>
              <a:t> and Earth Electrode line including length.</a:t>
            </a:r>
          </a:p>
          <a:p>
            <a:r>
              <a:rPr lang="en-US" dirty="0"/>
              <a:t>Can the maintenance be performed by Employer trained personnel?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6165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CASA-1000, HVDC PACKAGE . PART-2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1546"/>
            <a:ext cx="10515600" cy="5202091"/>
          </a:xfrm>
        </p:spPr>
        <p:txBody>
          <a:bodyPr>
            <a:normAutofit/>
          </a:bodyPr>
          <a:lstStyle/>
          <a:p>
            <a:r>
              <a:rPr lang="en-US" dirty="0"/>
              <a:t>Is 5 Months ( From 1</a:t>
            </a:r>
            <a:r>
              <a:rPr lang="en-US" baseline="30000" dirty="0"/>
              <a:t>st</a:t>
            </a:r>
            <a:r>
              <a:rPr lang="en-US" dirty="0"/>
              <a:t> May to 30</a:t>
            </a:r>
            <a:r>
              <a:rPr lang="en-US" baseline="30000" dirty="0"/>
              <a:t>th</a:t>
            </a:r>
            <a:r>
              <a:rPr lang="en-US" dirty="0"/>
              <a:t> September- Termed as Block Year) shall be considered for analysis and also meeting availability &amp; reliability guarantee period ?</a:t>
            </a:r>
          </a:p>
          <a:p>
            <a:r>
              <a:rPr lang="en-US" dirty="0"/>
              <a:t>Details Employers Emergency Control Devices (ECD) be provided. Contractors responsibility only lies providing necessary signals to ECD</a:t>
            </a:r>
          </a:p>
          <a:p>
            <a:r>
              <a:rPr lang="en-US" dirty="0"/>
              <a:t>Kindly clarify no of Remote Control Centre/LDC </a:t>
            </a:r>
            <a:r>
              <a:rPr lang="en-US" dirty="0" err="1"/>
              <a:t>etc</a:t>
            </a:r>
            <a:r>
              <a:rPr lang="en-US" dirty="0"/>
              <a:t> intentioned to be communicated for control and monitoring purpose</a:t>
            </a:r>
          </a:p>
          <a:p>
            <a:r>
              <a:rPr lang="en-US" dirty="0"/>
              <a:t>Kindly clarify the type of Building RCC/Pre-fabricated for Repeaters</a:t>
            </a:r>
          </a:p>
          <a:p>
            <a:r>
              <a:rPr lang="en-US" dirty="0"/>
              <a:t>Minor clarifications/ additional </a:t>
            </a:r>
            <a:r>
              <a:rPr lang="en-US" dirty="0" err="1"/>
              <a:t>informations</a:t>
            </a:r>
            <a:r>
              <a:rPr lang="en-US" dirty="0"/>
              <a:t>  have been received , the same shall be clarified/sent in writing to all the Bidders.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0900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CASA-1000, HVDC PACKAGE 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Overall Time Lines;</a:t>
            </a:r>
          </a:p>
          <a:p>
            <a:r>
              <a:rPr lang="en-US" dirty="0"/>
              <a:t>Submission of Stage 1 Bid                                                    - 06</a:t>
            </a:r>
            <a:r>
              <a:rPr lang="en-US" baseline="30000" dirty="0"/>
              <a:t>th</a:t>
            </a:r>
            <a:r>
              <a:rPr lang="en-US" dirty="0"/>
              <a:t> Feb 2017</a:t>
            </a:r>
          </a:p>
          <a:p>
            <a:r>
              <a:rPr lang="en-US" dirty="0"/>
              <a:t>Completion of Stage 1 Techno-Commercial Discussions-  3/4 Months</a:t>
            </a:r>
          </a:p>
          <a:p>
            <a:r>
              <a:rPr lang="en-US" dirty="0"/>
              <a:t>Invitation of Stage 2 Bid                                                       – 1 Month</a:t>
            </a:r>
          </a:p>
          <a:p>
            <a:r>
              <a:rPr lang="en-US" dirty="0"/>
              <a:t>Evaluation and Award                                                           - 2/3 Months</a:t>
            </a:r>
          </a:p>
          <a:p>
            <a:r>
              <a:rPr lang="en-US" dirty="0"/>
              <a:t>Completion Period                                                                 - 42 Months       </a:t>
            </a:r>
          </a:p>
        </p:txBody>
      </p:sp>
    </p:spTree>
    <p:extLst>
      <p:ext uri="{BB962C8B-B14F-4D97-AF65-F5344CB8AC3E}">
        <p14:creationId xmlns:p14="http://schemas.microsoft.com/office/powerpoint/2010/main" val="6947139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              THANK YOU</a:t>
            </a:r>
          </a:p>
        </p:txBody>
      </p:sp>
    </p:spTree>
    <p:extLst>
      <p:ext uri="{BB962C8B-B14F-4D97-AF65-F5344CB8AC3E}">
        <p14:creationId xmlns:p14="http://schemas.microsoft.com/office/powerpoint/2010/main" val="2547723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SANGTUDA-NOWSHERA HVDC PACKAGE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3711"/>
          </a:xfrm>
        </p:spPr>
        <p:txBody>
          <a:bodyPr>
            <a:normAutofit/>
          </a:bodyPr>
          <a:lstStyle/>
          <a:p>
            <a:r>
              <a:rPr lang="en-US" dirty="0"/>
              <a:t>Two Stage Bidding Process as per the Standard Bidding Document of the World Bank.</a:t>
            </a:r>
          </a:p>
          <a:p>
            <a:pPr marL="0" indent="0">
              <a:buNone/>
            </a:pPr>
            <a:r>
              <a:rPr lang="en-US" dirty="0"/>
              <a:t>   - First Stage Bid -Technical/Commercial Proposals are Unpriced</a:t>
            </a:r>
          </a:p>
          <a:p>
            <a:pPr marL="0" indent="0">
              <a:buNone/>
            </a:pPr>
            <a:r>
              <a:rPr lang="en-US" dirty="0"/>
              <a:t>     Based on review and discussions,  “ Changes Required Pursuant</a:t>
            </a:r>
          </a:p>
          <a:p>
            <a:pPr marL="0" indent="0">
              <a:buNone/>
            </a:pPr>
            <a:r>
              <a:rPr lang="en-US" dirty="0"/>
              <a:t>      to First Stage Evaluation” shall be issued.</a:t>
            </a:r>
          </a:p>
          <a:p>
            <a:pPr marL="0" indent="0">
              <a:buNone/>
            </a:pPr>
            <a:r>
              <a:rPr lang="en-US" dirty="0"/>
              <a:t>   - Second Stage Bid- Price Bid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578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                            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           COMMERCIAL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797160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SANGTUDA-NOWSHERA HVDC PACKAGE</a:t>
            </a:r>
            <a:br>
              <a:rPr lang="en-US" dirty="0"/>
            </a:br>
            <a:r>
              <a:rPr lang="en-US" dirty="0"/>
              <a:t>PART-1 of the Bid Document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Source of Funds;</a:t>
            </a:r>
          </a:p>
          <a:p>
            <a:pPr marL="0" indent="0">
              <a:buNone/>
            </a:pPr>
            <a:r>
              <a:rPr lang="en-US" dirty="0"/>
              <a:t>  Loans  from;</a:t>
            </a:r>
          </a:p>
          <a:p>
            <a:pPr marL="0" indent="0">
              <a:buNone/>
            </a:pPr>
            <a:r>
              <a:rPr lang="en-US" dirty="0"/>
              <a:t>  - International Development Association</a:t>
            </a:r>
          </a:p>
          <a:p>
            <a:pPr marL="0" indent="0">
              <a:buNone/>
            </a:pPr>
            <a:r>
              <a:rPr lang="en-US" dirty="0"/>
              <a:t>  - EBRD</a:t>
            </a:r>
          </a:p>
          <a:p>
            <a:pPr marL="0" indent="0">
              <a:buNone/>
            </a:pPr>
            <a:r>
              <a:rPr lang="en-US" dirty="0"/>
              <a:t>  - Department of International Development UK,</a:t>
            </a:r>
          </a:p>
          <a:p>
            <a:pPr marL="0" indent="0">
              <a:buNone/>
            </a:pPr>
            <a:r>
              <a:rPr lang="en-US" dirty="0"/>
              <a:t>  - USAID</a:t>
            </a:r>
          </a:p>
          <a:p>
            <a:pPr marL="0" indent="0">
              <a:buNone/>
            </a:pPr>
            <a:r>
              <a:rPr lang="en-US" dirty="0"/>
              <a:t>  - And Other Banks</a:t>
            </a:r>
          </a:p>
          <a:p>
            <a:r>
              <a:rPr lang="en-US" dirty="0"/>
              <a:t>What is the Quantum of Funds and how they are allocated to the Borrowers?</a:t>
            </a:r>
          </a:p>
        </p:txBody>
      </p:sp>
    </p:spTree>
    <p:extLst>
      <p:ext uri="{BB962C8B-B14F-4D97-AF65-F5344CB8AC3E}">
        <p14:creationId xmlns:p14="http://schemas.microsoft.com/office/powerpoint/2010/main" val="771503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CASA-1000, HVDC PACKAGE . PART-1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SCOPE OF WORK</a:t>
            </a:r>
          </a:p>
          <a:p>
            <a:r>
              <a:rPr lang="en-US" b="1" dirty="0"/>
              <a:t>PAKISTAN</a:t>
            </a:r>
          </a:p>
          <a:p>
            <a:pPr marL="0" indent="0">
              <a:buNone/>
            </a:pPr>
            <a:r>
              <a:rPr lang="en-US" dirty="0"/>
              <a:t>    - 1300 MW Converter Station at </a:t>
            </a:r>
            <a:r>
              <a:rPr lang="en-US" dirty="0" err="1"/>
              <a:t>Nowshera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- Electrode Station </a:t>
            </a:r>
          </a:p>
          <a:p>
            <a:pPr marL="0" indent="0">
              <a:buNone/>
            </a:pPr>
            <a:r>
              <a:rPr lang="en-US" dirty="0"/>
              <a:t>    - Repeater Station within Pakistan, If Required</a:t>
            </a:r>
          </a:p>
          <a:p>
            <a:pPr marL="0" indent="0">
              <a:buNone/>
            </a:pPr>
            <a:r>
              <a:rPr lang="en-US" dirty="0"/>
              <a:t>    - One 500 kV Diameter with provision for interconnection to 500 kV </a:t>
            </a:r>
          </a:p>
          <a:p>
            <a:pPr marL="0" indent="0">
              <a:buNone/>
            </a:pPr>
            <a:r>
              <a:rPr lang="en-US" dirty="0"/>
              <a:t>       switchyard of NTDC. All protection and control ( including cabling)</a:t>
            </a:r>
          </a:p>
          <a:p>
            <a:pPr marL="0" indent="0">
              <a:buNone/>
            </a:pPr>
            <a:r>
              <a:rPr lang="en-US" dirty="0"/>
              <a:t>    - Maintenance Support Services for Converter Station with repeater </a:t>
            </a:r>
          </a:p>
          <a:p>
            <a:pPr marL="0" indent="0">
              <a:buNone/>
            </a:pPr>
            <a:r>
              <a:rPr lang="en-US" dirty="0"/>
              <a:t>       Station and electrode station.</a:t>
            </a:r>
          </a:p>
        </p:txBody>
      </p:sp>
    </p:spTree>
    <p:extLst>
      <p:ext uri="{BB962C8B-B14F-4D97-AF65-F5344CB8AC3E}">
        <p14:creationId xmlns:p14="http://schemas.microsoft.com/office/powerpoint/2010/main" val="347284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CASA-1000, HVDC PACKAGE . PART-1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2302"/>
            <a:ext cx="10515600" cy="5005632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/>
              <a:t>SCOPE OF WORK Contd.</a:t>
            </a:r>
          </a:p>
          <a:p>
            <a:r>
              <a:rPr lang="en-US" b="1" dirty="0"/>
              <a:t>Tajikistan</a:t>
            </a:r>
          </a:p>
          <a:p>
            <a:pPr marL="0" indent="0">
              <a:buNone/>
            </a:pPr>
            <a:r>
              <a:rPr lang="en-US" dirty="0"/>
              <a:t>    - Converter Station at </a:t>
            </a:r>
            <a:r>
              <a:rPr lang="en-US" dirty="0" err="1"/>
              <a:t>Sangtuda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- Electrode Station </a:t>
            </a:r>
          </a:p>
          <a:p>
            <a:pPr marL="0" indent="0">
              <a:buNone/>
            </a:pPr>
            <a:r>
              <a:rPr lang="en-US" dirty="0"/>
              <a:t>    - Repeater Station within Tajikistan, If Required ,</a:t>
            </a:r>
          </a:p>
          <a:p>
            <a:pPr marL="0" indent="0">
              <a:buNone/>
            </a:pPr>
            <a:r>
              <a:rPr lang="en-US" dirty="0"/>
              <a:t>    - One 500 kV ICT Bay at </a:t>
            </a:r>
            <a:r>
              <a:rPr lang="en-US" b="1" dirty="0"/>
              <a:t>New </a:t>
            </a:r>
            <a:r>
              <a:rPr lang="en-US" dirty="0" err="1"/>
              <a:t>Sangtuda</a:t>
            </a:r>
            <a:r>
              <a:rPr lang="en-US" dirty="0"/>
              <a:t> 500 kV S/S</a:t>
            </a:r>
          </a:p>
          <a:p>
            <a:pPr marL="0" indent="0">
              <a:buNone/>
            </a:pPr>
            <a:r>
              <a:rPr lang="en-US" dirty="0"/>
              <a:t>    - 4 X 167 MVA, 500 /220 kV, ICT</a:t>
            </a:r>
          </a:p>
          <a:p>
            <a:pPr marL="0" indent="0">
              <a:buNone/>
            </a:pPr>
            <a:r>
              <a:rPr lang="en-US" dirty="0"/>
              <a:t>    -  One 500 kV line bay at </a:t>
            </a:r>
            <a:r>
              <a:rPr lang="en-US" b="1" dirty="0"/>
              <a:t>New  </a:t>
            </a:r>
            <a:r>
              <a:rPr lang="en-US" dirty="0" err="1"/>
              <a:t>Sangtuda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- 220 kV Switch yard </a:t>
            </a:r>
            <a:r>
              <a:rPr lang="en-US"/>
              <a:t>at </a:t>
            </a:r>
            <a:r>
              <a:rPr lang="en-US" b="1"/>
              <a:t>New</a:t>
            </a:r>
            <a:r>
              <a:rPr lang="en-US"/>
              <a:t> </a:t>
            </a:r>
            <a:r>
              <a:rPr lang="en-US" dirty="0" err="1"/>
              <a:t>Sangtuda</a:t>
            </a:r>
            <a:r>
              <a:rPr lang="en-US" dirty="0"/>
              <a:t> S/S with one Transformer bay and line bay</a:t>
            </a:r>
          </a:p>
          <a:p>
            <a:pPr marL="0" indent="0">
              <a:buNone/>
            </a:pPr>
            <a:r>
              <a:rPr lang="en-US" dirty="0"/>
              <a:t>    - One 220 kV line bay at existing 220 kV S/S </a:t>
            </a:r>
          </a:p>
          <a:p>
            <a:pPr marL="0" indent="0">
              <a:buNone/>
            </a:pPr>
            <a:r>
              <a:rPr lang="en-US" dirty="0"/>
              <a:t>    - Maintenance Support Services for Converter Station with repeater </a:t>
            </a:r>
          </a:p>
          <a:p>
            <a:pPr marL="0" indent="0">
              <a:buNone/>
            </a:pPr>
            <a:r>
              <a:rPr lang="en-US" dirty="0"/>
              <a:t>       Station and electrode station.</a:t>
            </a:r>
          </a:p>
        </p:txBody>
      </p:sp>
    </p:spTree>
    <p:extLst>
      <p:ext uri="{BB962C8B-B14F-4D97-AF65-F5344CB8AC3E}">
        <p14:creationId xmlns:p14="http://schemas.microsoft.com/office/powerpoint/2010/main" val="673962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CASA-1000, HVDC PACKAGE . PART-1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SCOPE OF WORK Contd.</a:t>
            </a:r>
          </a:p>
          <a:p>
            <a:r>
              <a:rPr lang="en-US" b="1" dirty="0"/>
              <a:t>Afghanistan </a:t>
            </a:r>
          </a:p>
          <a:p>
            <a:pPr marL="0" indent="0">
              <a:buNone/>
            </a:pPr>
            <a:r>
              <a:rPr lang="en-US" dirty="0"/>
              <a:t>   - Repeater Stations within Afghanistan </a:t>
            </a:r>
          </a:p>
          <a:p>
            <a:pPr marL="0" indent="0">
              <a:buNone/>
            </a:pPr>
            <a:r>
              <a:rPr lang="en-US" dirty="0"/>
              <a:t>   - Maintenance Support Services for  Repeater  Stations.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b="1" dirty="0"/>
              <a:t>HVDC TRANSMISSION LINE INCLUDING OPGW INTERCONNECTING SANGTUDA AND NOWSHERA TERMINAL STATIONS AND ELECTRODE LINES AT SANGTUDA AND NOWSHERA END ARE  BEING PROCURED SEPARATELY</a:t>
            </a:r>
          </a:p>
        </p:txBody>
      </p:sp>
    </p:spTree>
    <p:extLst>
      <p:ext uri="{BB962C8B-B14F-4D97-AF65-F5344CB8AC3E}">
        <p14:creationId xmlns:p14="http://schemas.microsoft.com/office/powerpoint/2010/main" val="2480580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CASA-1000, HVDC PACKAGE . PART-1</a:t>
            </a:r>
            <a:br>
              <a:rPr lang="en-US" dirty="0"/>
            </a:br>
            <a:r>
              <a:rPr lang="en-US" dirty="0"/>
              <a:t>Maintenance Support Services(MSS)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36700"/>
            <a:ext cx="10515600" cy="5221300"/>
          </a:xfrm>
        </p:spPr>
        <p:txBody>
          <a:bodyPr>
            <a:normAutofit/>
          </a:bodyPr>
          <a:lstStyle/>
          <a:p>
            <a:r>
              <a:rPr lang="en-US" dirty="0"/>
              <a:t>Scope of work-MSS initially for 2 Years can be extended on mutually agreed terms and conditions at </a:t>
            </a:r>
            <a:r>
              <a:rPr lang="en-US" dirty="0" err="1"/>
              <a:t>Sangtuda</a:t>
            </a:r>
            <a:r>
              <a:rPr lang="en-US" dirty="0"/>
              <a:t> and </a:t>
            </a:r>
            <a:r>
              <a:rPr lang="en-US" dirty="0" err="1"/>
              <a:t>Nowshera</a:t>
            </a:r>
            <a:r>
              <a:rPr lang="en-US" dirty="0"/>
              <a:t>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878488"/>
              </p:ext>
            </p:extLst>
          </p:nvPr>
        </p:nvGraphicFramePr>
        <p:xfrm>
          <a:off x="1413934" y="2458891"/>
          <a:ext cx="9003695" cy="4253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926">
                  <a:extLst>
                    <a:ext uri="{9D8B030D-6E8A-4147-A177-3AD203B41FA5}">
                      <a16:colId xmlns:a16="http://schemas.microsoft.com/office/drawing/2014/main" val="23954748"/>
                    </a:ext>
                  </a:extLst>
                </a:gridCol>
                <a:gridCol w="5884597">
                  <a:extLst>
                    <a:ext uri="{9D8B030D-6E8A-4147-A177-3AD203B41FA5}">
                      <a16:colId xmlns:a16="http://schemas.microsoft.com/office/drawing/2014/main" val="4120814935"/>
                    </a:ext>
                  </a:extLst>
                </a:gridCol>
                <a:gridCol w="1655172">
                  <a:extLst>
                    <a:ext uri="{9D8B030D-6E8A-4147-A177-3AD203B41FA5}">
                      <a16:colId xmlns:a16="http://schemas.microsoft.com/office/drawing/2014/main" val="979402992"/>
                    </a:ext>
                  </a:extLst>
                </a:gridCol>
              </a:tblGrid>
              <a:tr h="660827">
                <a:tc>
                  <a:txBody>
                    <a:bodyPr/>
                    <a:lstStyle/>
                    <a:p>
                      <a:r>
                        <a:rPr lang="en-US" dirty="0"/>
                        <a:t>Sl.</a:t>
                      </a:r>
                      <a:r>
                        <a:rPr lang="en-US" baseline="0" dirty="0"/>
                        <a:t> 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Area of Expertise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of Experts </a:t>
                      </a:r>
                    </a:p>
                    <a:p>
                      <a:r>
                        <a:rPr lang="en-US" dirty="0"/>
                        <a:t>Per Location     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7210417"/>
                  </a:ext>
                </a:extLst>
              </a:tr>
              <a:tr h="798763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Converter Transformer &amp;</a:t>
                      </a:r>
                      <a:r>
                        <a:rPr lang="en-US" baseline="0" dirty="0"/>
                        <a:t> Accessories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8793910"/>
                  </a:ext>
                </a:extLst>
              </a:tr>
              <a:tr h="798763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Thyristor</a:t>
                      </a:r>
                      <a:r>
                        <a:rPr lang="en-US" baseline="0" dirty="0"/>
                        <a:t> valves , associated subsystems including valve cooling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6267736"/>
                  </a:ext>
                </a:extLst>
              </a:tr>
              <a:tr h="798763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HVDC Controls</a:t>
                      </a:r>
                      <a:r>
                        <a:rPr lang="en-US" baseline="0" dirty="0"/>
                        <a:t> &amp; Protection System (HW/SW)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9811947"/>
                  </a:ext>
                </a:extLst>
              </a:tr>
              <a:tr h="798763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AC/DC Switch yard including filters and Electrical &amp;</a:t>
                      </a:r>
                    </a:p>
                    <a:p>
                      <a:r>
                        <a:rPr lang="en-US" dirty="0"/>
                        <a:t>Mechanical auxiliaries 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7528985"/>
                  </a:ext>
                </a:extLst>
              </a:tr>
              <a:tr h="39744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                                        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435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7397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1638</Words>
  <Application>Microsoft Office PowerPoint</Application>
  <PresentationFormat>Widescreen</PresentationFormat>
  <Paragraphs>201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CASA 1000  SANGTUDA-NOWSHERA HVDC PACKAGE</vt:lpstr>
      <vt:lpstr>SANGTUDA-NOWSHERA HVDC PACKAGE</vt:lpstr>
      <vt:lpstr>SANGTUDA-NOWSHERA HVDC PACKAGE</vt:lpstr>
      <vt:lpstr>PowerPoint Presentation</vt:lpstr>
      <vt:lpstr>SANGTUDA-NOWSHERA HVDC PACKAGE PART-1 of the Bid Document</vt:lpstr>
      <vt:lpstr> CASA-1000, HVDC PACKAGE . PART-1</vt:lpstr>
      <vt:lpstr> CASA-1000, HVDC PACKAGE . PART-1</vt:lpstr>
      <vt:lpstr> CASA-1000, HVDC PACKAGE . PART-1</vt:lpstr>
      <vt:lpstr> CASA-1000, HVDC PACKAGE . PART-1 Maintenance Support Services(MSS)</vt:lpstr>
      <vt:lpstr> CASA-1000, HVDC PACKAGE . GENERAL</vt:lpstr>
      <vt:lpstr> CASA-1000, HVDC PACKAGE . PART-1</vt:lpstr>
      <vt:lpstr> CASA-1000, HVDC PACKAGE . PART-1</vt:lpstr>
      <vt:lpstr> CASA-1000, HVDC PACKAGE . PART-1</vt:lpstr>
      <vt:lpstr> CASA-1000, HVDC PACKAGE . PART-3</vt:lpstr>
      <vt:lpstr> CASA-1000, HVDC PACKAGE . PART-3</vt:lpstr>
      <vt:lpstr> CASA-1000, HVDC PACKAGE . PART-3</vt:lpstr>
      <vt:lpstr> CASA-1000, HVDC PACKAGE . PART-3</vt:lpstr>
      <vt:lpstr>PowerPoint Presentation</vt:lpstr>
      <vt:lpstr> CASA-1000, HVDC PACKAGE . PART-2</vt:lpstr>
      <vt:lpstr> CASA-1000, HVDC PACKAGE . PART-2</vt:lpstr>
      <vt:lpstr> CASA-1000, HVDC PACKAGE . PART-2</vt:lpstr>
      <vt:lpstr> CASA-1000, HVDC PACKAGE .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CASA 1000, SANGTUDA-NOWSHERA HVDC PACKAGE</dc:title>
  <dc:creator>Rabindranath Nayak</dc:creator>
  <cp:lastModifiedBy>Rabindranath Nayak</cp:lastModifiedBy>
  <cp:revision>79</cp:revision>
  <dcterms:created xsi:type="dcterms:W3CDTF">2016-11-29T07:41:03Z</dcterms:created>
  <dcterms:modified xsi:type="dcterms:W3CDTF">2016-12-02T05:38:57Z</dcterms:modified>
</cp:coreProperties>
</file>